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89" r:id="rId3"/>
    <p:sldId id="257" r:id="rId4"/>
    <p:sldId id="258" r:id="rId5"/>
    <p:sldId id="259" r:id="rId6"/>
    <p:sldId id="290" r:id="rId7"/>
    <p:sldId id="261" r:id="rId8"/>
    <p:sldId id="291" r:id="rId9"/>
    <p:sldId id="262" r:id="rId10"/>
    <p:sldId id="260" r:id="rId11"/>
    <p:sldId id="263" r:id="rId12"/>
    <p:sldId id="264" r:id="rId13"/>
    <p:sldId id="296" r:id="rId14"/>
    <p:sldId id="297" r:id="rId15"/>
    <p:sldId id="265" r:id="rId16"/>
    <p:sldId id="266" r:id="rId17"/>
    <p:sldId id="267" r:id="rId18"/>
    <p:sldId id="268" r:id="rId19"/>
    <p:sldId id="305" r:id="rId20"/>
    <p:sldId id="269" r:id="rId21"/>
    <p:sldId id="270" r:id="rId22"/>
    <p:sldId id="293" r:id="rId23"/>
    <p:sldId id="271" r:id="rId24"/>
    <p:sldId id="294" r:id="rId25"/>
    <p:sldId id="272" r:id="rId26"/>
    <p:sldId id="299" r:id="rId27"/>
    <p:sldId id="273" r:id="rId28"/>
    <p:sldId id="295" r:id="rId29"/>
    <p:sldId id="274" r:id="rId30"/>
    <p:sldId id="300" r:id="rId31"/>
    <p:sldId id="302" r:id="rId32"/>
    <p:sldId id="275" r:id="rId33"/>
    <p:sldId id="301" r:id="rId34"/>
    <p:sldId id="276" r:id="rId35"/>
    <p:sldId id="303" r:id="rId36"/>
    <p:sldId id="304" r:id="rId37"/>
    <p:sldId id="277" r:id="rId38"/>
    <p:sldId id="278" r:id="rId39"/>
    <p:sldId id="306" r:id="rId40"/>
    <p:sldId id="307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1" clrIdx="0">
    <p:extLst>
      <p:ext uri="{19B8F6BF-5375-455C-9EA6-DF929625EA0E}">
        <p15:presenceInfo xmlns:p15="http://schemas.microsoft.com/office/powerpoint/2012/main" userId="Own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ABB"/>
    <a:srgbClr val="A3A2A3"/>
    <a:srgbClr val="5B9BD5"/>
    <a:srgbClr val="BDD7EE"/>
    <a:srgbClr val="FFFFFF"/>
    <a:srgbClr val="018AD0"/>
    <a:srgbClr val="008AD0"/>
    <a:srgbClr val="008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660"/>
  </p:normalViewPr>
  <p:slideViewPr>
    <p:cSldViewPr snapToGrid="0">
      <p:cViewPr varScale="1">
        <p:scale>
          <a:sx n="65" d="100"/>
          <a:sy n="65" d="100"/>
        </p:scale>
        <p:origin x="13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44.emf"/><Relationship Id="rId1" Type="http://schemas.openxmlformats.org/officeDocument/2006/relationships/image" Target="../media/image57.wmf"/><Relationship Id="rId4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81C41-5BE0-436E-866D-4009AD940580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CC580-AABA-4635-935D-B2409AABC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69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C580-AABA-4635-935D-B2409AABCC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861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C580-AABA-4635-935D-B2409AABCC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00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C580-AABA-4635-935D-B2409AABCCA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09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C580-AABA-4635-935D-B2409AABCCA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69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C580-AABA-4635-935D-B2409AABCCA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44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315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74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12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72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612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36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77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411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98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90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89E3D-8006-40AC-B1D6-87CBD5C00C24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53811-E996-4A38-91A5-EF87EC7D6B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8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1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6.bin"/><Relationship Id="rId3" Type="http://schemas.openxmlformats.org/officeDocument/2006/relationships/image" Target="../media/image39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jpe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60.jpeg"/><Relationship Id="rId10" Type="http://schemas.openxmlformats.org/officeDocument/2006/relationships/image" Target="../media/image44.e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"/>
            <a:ext cx="9144000" cy="68531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278263"/>
            <a:ext cx="6858000" cy="1477108"/>
          </a:xfrm>
        </p:spPr>
        <p:txBody>
          <a:bodyPr>
            <a:normAutofit/>
          </a:bodyPr>
          <a:lstStyle/>
          <a:p>
            <a:r>
              <a:rPr lang="en-US" altLang="zh-CN" sz="4800" b="1" dirty="0"/>
              <a:t>Single Image Haze Removal</a:t>
            </a:r>
            <a:br>
              <a:rPr lang="en-US" altLang="zh-CN" sz="4800" b="1" dirty="0"/>
            </a:br>
            <a:r>
              <a:rPr lang="en-US" altLang="zh-CN" sz="4800" b="1" dirty="0"/>
              <a:t>Using Dark Channel Prior</a:t>
            </a:r>
            <a:endParaRPr lang="zh-CN" altLang="en-US" sz="48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98430" y="3112664"/>
            <a:ext cx="4436218" cy="1692807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aper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</a:p>
          <a:p>
            <a:pPr algn="r"/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Jian  </a:t>
            </a:r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Sun</a:t>
            </a:r>
            <a:r>
              <a:rPr lang="en-US" altLang="zh-CN" sz="2800" b="1" dirty="0" err="1" smtClean="0">
                <a:solidFill>
                  <a:srgbClr val="BCBA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Xiaoou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8186" cy="99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2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标注 1"/>
              <p:cNvSpPr/>
              <p:nvPr/>
            </p:nvSpPr>
            <p:spPr>
              <a:xfrm>
                <a:off x="3985845" y="246185"/>
                <a:ext cx="4783016" cy="973802"/>
              </a:xfrm>
              <a:prstGeom prst="wedgeRectCallout">
                <a:avLst>
                  <a:gd name="adj1" fmla="val -23039"/>
                  <a:gd name="adj2" fmla="val 17953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标注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845" y="246185"/>
                <a:ext cx="4783016" cy="973802"/>
              </a:xfrm>
              <a:prstGeom prst="wedgeRectCallout">
                <a:avLst>
                  <a:gd name="adj1" fmla="val -23039"/>
                  <a:gd name="adj2" fmla="val 179532"/>
                </a:avLst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3752972"/>
            <a:ext cx="4601897" cy="2790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/>
            </p:nvSpPr>
            <p:spPr>
              <a:xfrm>
                <a:off x="619125" y="820616"/>
                <a:ext cx="8022981" cy="31902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Hazy image model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spectral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received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the observer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 of the distributions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directly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transmitted light and 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airlight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2000" b="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000" b="0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observed intensity,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scene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radiance,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atmospheric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light,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medium transmission.</a:t>
                </a:r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820616"/>
                <a:ext cx="8022981" cy="3190265"/>
              </a:xfrm>
              <a:prstGeom prst="rect">
                <a:avLst/>
              </a:prstGeom>
              <a:blipFill rotWithShape="0">
                <a:blip r:embed="rId4"/>
                <a:stretch>
                  <a:fillRect l="-1596" t="-5354" r="-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流程图: 联系 4"/>
          <p:cNvSpPr/>
          <p:nvPr/>
        </p:nvSpPr>
        <p:spPr>
          <a:xfrm>
            <a:off x="622788" y="882122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4"/>
          <p:cNvSpPr txBox="1"/>
          <p:nvPr/>
        </p:nvSpPr>
        <p:spPr>
          <a:xfrm>
            <a:off x="5296195" y="4768814"/>
            <a:ext cx="384780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Picture quoted </a:t>
            </a:r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 </a:t>
            </a: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Yoav Y. Schechner, Srinivasa G. Narasimhan, and Shree K. Nayar </a:t>
            </a:r>
            <a:r>
              <a:rPr lang="en-US" altLang="zh-CN" dirty="0" smtClean="0"/>
              <a:t>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Polarization-based vision through haze</a:t>
            </a:r>
            <a:r>
              <a:rPr lang="en-US" altLang="zh-CN" dirty="0" smtClean="0"/>
              <a:t>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67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4865" y="1262917"/>
                <a:ext cx="825011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In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 of the 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nonsky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patches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at least one color channel has some pixels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whose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intensity are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 smtClean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𝑑𝑎𝑟𝑘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lim>
                        </m:limLow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e>
                        </m:func>
                      </m:e>
                    </m:fun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</a:rPr>
                      <m:t> 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𝑑𝑎𝑟𝑘</m:t>
                        </m:r>
                      </m:sup>
                    </m:sSup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color channel of</a:t>
                </a:r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local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 centered at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easons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for 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its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existence:</a:t>
                </a:r>
              </a:p>
              <a:p>
                <a:pPr marL="0" indent="0"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shadows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colorful objects or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surfaces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c) dark objects or surfaces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865" y="1262917"/>
                <a:ext cx="8250116" cy="4351338"/>
              </a:xfrm>
              <a:blipFill rotWithShape="0">
                <a:blip r:embed="rId2"/>
                <a:stretch>
                  <a:fillRect l="-1035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98281" y="400297"/>
            <a:ext cx="7886700" cy="98302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Dark channel </a:t>
            </a:r>
            <a:r>
              <a:rPr lang="en-US" altLang="zh-CN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pror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流程图: 联系 3"/>
          <p:cNvSpPr/>
          <p:nvPr/>
        </p:nvSpPr>
        <p:spPr>
          <a:xfrm>
            <a:off x="553910" y="1355467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联系 5"/>
          <p:cNvSpPr/>
          <p:nvPr/>
        </p:nvSpPr>
        <p:spPr>
          <a:xfrm>
            <a:off x="553914" y="3831220"/>
            <a:ext cx="233164" cy="260954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26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266" y="902678"/>
            <a:ext cx="7886700" cy="131358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erify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/>
              <a:t>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5,000 images and manually cut out the sky regions. Their dark channels are computed using a patch size 15×15.</a:t>
            </a:r>
          </a:p>
          <a:p>
            <a:pPr>
              <a:lnSpc>
                <a:spcPct val="100000"/>
              </a:lnSpc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9" y="2359956"/>
            <a:ext cx="4415585" cy="2271037"/>
          </a:xfrm>
          <a:prstGeom prst="rect">
            <a:avLst/>
          </a:prstGeom>
        </p:spPr>
      </p:pic>
      <p:pic>
        <p:nvPicPr>
          <p:cNvPr id="5" name="图片 4" descr="C:\Users\JP_Wang\Desktop\untitled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69" y="2359956"/>
            <a:ext cx="3884735" cy="22237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流程图: 联系 6"/>
          <p:cNvSpPr/>
          <p:nvPr/>
        </p:nvSpPr>
        <p:spPr>
          <a:xfrm>
            <a:off x="687266" y="964382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31632" y="4583724"/>
            <a:ext cx="529883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result: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size: 500x500, patch size: 15x15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75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dark channel values = 0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86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dark channel values &lt; 16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90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dark channel values &lt; 25</a:t>
            </a:r>
          </a:p>
        </p:txBody>
      </p:sp>
      <p:sp>
        <p:nvSpPr>
          <p:cNvPr id="2" name="圆角矩形标注 1"/>
          <p:cNvSpPr/>
          <p:nvPr/>
        </p:nvSpPr>
        <p:spPr>
          <a:xfrm>
            <a:off x="4630616" y="251611"/>
            <a:ext cx="3598985" cy="996461"/>
          </a:xfrm>
          <a:prstGeom prst="wedgeRoundRectCallout">
            <a:avLst>
              <a:gd name="adj1" fmla="val -20833"/>
              <a:gd name="adj2" fmla="val 766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channel prior is not a good prior for the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 regions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90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10" y="185196"/>
            <a:ext cx="3558412" cy="30408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91" y="144686"/>
            <a:ext cx="3565191" cy="30408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76" y="3437682"/>
            <a:ext cx="3598266" cy="30868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16285" y="3134555"/>
            <a:ext cx="1594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8" name="矩形 7"/>
          <p:cNvSpPr/>
          <p:nvPr/>
        </p:nvSpPr>
        <p:spPr>
          <a:xfrm>
            <a:off x="6579742" y="3148676"/>
            <a:ext cx="159477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Min(R,G,B)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46203" y="6407286"/>
            <a:ext cx="159477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Dark channel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67" y="127322"/>
            <a:ext cx="3329914" cy="30214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35" y="3368235"/>
            <a:ext cx="3310973" cy="3019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55" y="127322"/>
            <a:ext cx="3313558" cy="30214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66755" y="3160889"/>
            <a:ext cx="1594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8" name="矩形 7"/>
          <p:cNvSpPr/>
          <p:nvPr/>
        </p:nvSpPr>
        <p:spPr>
          <a:xfrm>
            <a:off x="6653808" y="3183569"/>
            <a:ext cx="159477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Min(R,G,B)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98879" y="6327753"/>
            <a:ext cx="159477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Dark channel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19138"/>
                <a:ext cx="7886700" cy="2617196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haze imaging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Assume that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atmospheric light A is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endParaRPr lang="en-US" altLang="zh-CN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+1−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alculate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dark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channel: 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19138"/>
                <a:ext cx="7886700" cy="2617196"/>
              </a:xfrm>
              <a:blipFill rotWithShape="0">
                <a:blip r:embed="rId2"/>
                <a:stretch>
                  <a:fillRect l="-1005" t="-3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23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Estimating the Transmission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28650" y="1679045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流程图: 联系 4"/>
          <p:cNvSpPr/>
          <p:nvPr/>
        </p:nvSpPr>
        <p:spPr>
          <a:xfrm>
            <a:off x="628650" y="3378020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标注 5"/>
              <p:cNvSpPr/>
              <p:nvPr/>
            </p:nvSpPr>
            <p:spPr>
              <a:xfrm>
                <a:off x="6131903" y="3133121"/>
                <a:ext cx="2504342" cy="621323"/>
              </a:xfrm>
              <a:prstGeom prst="wedgeRoundRectCallout">
                <a:avLst>
                  <a:gd name="adj1" fmla="val -28229"/>
                  <a:gd name="adj2" fmla="val 8671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cs typeface="Times New Roman" panose="02020603050405020304" pitchFamily="18" charset="0"/>
                  </a:rPr>
                  <a:t>In fact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圆角矩形标注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903" y="3133121"/>
                <a:ext cx="2504342" cy="621323"/>
              </a:xfrm>
              <a:prstGeom prst="wedgeRoundRectCallout">
                <a:avLst>
                  <a:gd name="adj1" fmla="val -28229"/>
                  <a:gd name="adj2" fmla="val 86719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标注 8"/>
              <p:cNvSpPr/>
              <p:nvPr/>
            </p:nvSpPr>
            <p:spPr>
              <a:xfrm>
                <a:off x="5842489" y="1467951"/>
                <a:ext cx="2914650" cy="621323"/>
              </a:xfrm>
              <a:prstGeom prst="wedgeRoundRectCallout">
                <a:avLst>
                  <a:gd name="adj1" fmla="val -34336"/>
                  <a:gd name="adj2" fmla="val 88580"/>
                  <a:gd name="adj3" fmla="val 16667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圆角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489" y="1467951"/>
                <a:ext cx="2914650" cy="621323"/>
              </a:xfrm>
              <a:prstGeom prst="wedgeRoundRectCallout">
                <a:avLst>
                  <a:gd name="adj1" fmla="val -34336"/>
                  <a:gd name="adj2" fmla="val 88580"/>
                  <a:gd name="adj3" fmla="val 16667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8650" y="3905631"/>
                <a:ext cx="812848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Assume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the transmission in a local patch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constant, denote transmission as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0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put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minimum operators on both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sides. 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05631"/>
                <a:ext cx="8128489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750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4782111"/>
                <a:ext cx="7886700" cy="868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𝛺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d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𝛺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)+ 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82111"/>
                <a:ext cx="7886700" cy="8685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标注 9"/>
          <p:cNvSpPr/>
          <p:nvPr/>
        </p:nvSpPr>
        <p:spPr>
          <a:xfrm>
            <a:off x="1650470" y="5687998"/>
            <a:ext cx="3859078" cy="779192"/>
          </a:xfrm>
          <a:prstGeom prst="wedgeRoundRectCallout">
            <a:avLst>
              <a:gd name="adj1" fmla="val -14411"/>
              <a:gd name="adj2" fmla="val -84623"/>
              <a:gd name="adj3" fmla="val 16667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filter, its complexity is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to </a:t>
            </a:r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image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68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996462"/>
                <a:ext cx="7886700" cy="5180501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Notice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p/>
                    </m:sSup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haze-free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image,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dark channel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close to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zero: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𝑑𝑎𝑟𝑘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lim>
                          </m:limLow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  <m:li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𝛺</m:t>
                                  </m:r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This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leads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  <m:li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𝛺</m:t>
                                  </m:r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We can eliminate the multiplicative term and estimate the transmission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0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simply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0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  <m:li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i="1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i="1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  </m:t>
                          </m:r>
                        </m:e>
                      </m:func>
                    </m:oMath>
                  </m:oMathPara>
                </a14:m>
                <a:endParaRPr lang="en-US" altLang="zh-CN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altLang="zh-CN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96462"/>
                <a:ext cx="7886700" cy="5180501"/>
              </a:xfrm>
              <a:blipFill rotWithShape="0">
                <a:blip r:embed="rId2"/>
                <a:stretch>
                  <a:fillRect t="-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标注 3"/>
              <p:cNvSpPr/>
              <p:nvPr/>
            </p:nvSpPr>
            <p:spPr>
              <a:xfrm>
                <a:off x="1371600" y="4824397"/>
                <a:ext cx="6543040" cy="773763"/>
              </a:xfrm>
              <a:prstGeom prst="wedgeRoundRectCallout">
                <a:avLst>
                  <a:gd name="adj1" fmla="val -14262"/>
                  <a:gd name="adj2" fmla="val -105632"/>
                  <a:gd name="adj3" fmla="val 16667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𝛺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d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𝛺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)+ 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圆角矩形标注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824397"/>
                <a:ext cx="6543040" cy="773763"/>
              </a:xfrm>
              <a:prstGeom prst="wedgeRoundRectCallout">
                <a:avLst>
                  <a:gd name="adj1" fmla="val -14262"/>
                  <a:gd name="adj2" fmla="val -105632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70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0373" y="868101"/>
                <a:ext cx="8052214" cy="2988791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Sky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regions :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dark channel prior is not a good prior for the sky regions. But the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 of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sky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 hazy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is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usually very similar to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atmospheric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light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in the sky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region have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nor/>
                                </m:rPr>
                                <a:rPr lang="en-US" altLang="zh-CN" sz="2000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  <m:li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i="1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i="1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Then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0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373" y="868101"/>
                <a:ext cx="8052214" cy="2988791"/>
              </a:xfrm>
              <a:blipFill rotWithShape="0">
                <a:blip r:embed="rId2"/>
                <a:stretch>
                  <a:fillRect l="-1363" t="-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流程图: 联系 4"/>
          <p:cNvSpPr/>
          <p:nvPr/>
        </p:nvSpPr>
        <p:spPr>
          <a:xfrm>
            <a:off x="640373" y="981724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6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69810" y="928852"/>
                <a:ext cx="7886700" cy="5430960"/>
              </a:xfrm>
              <a:solidFill>
                <a:srgbClr val="FFFFFF"/>
              </a:solidFill>
            </p:spPr>
            <p:txBody>
              <a:bodyPr>
                <a:norm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altLang="zh-CN" dirty="0" smtClean="0"/>
                  <a:t> 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orrection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 </a:t>
                </a:r>
                <a:r>
                  <a:rPr lang="en-US" altLang="zh-CN" dirty="0" smtClean="0"/>
                  <a:t>        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clear days the atmosphere is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absolutely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free of any particle. </a:t>
                </a:r>
                <a:endParaRPr lang="en-US" altLang="zh-CN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The presence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haze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cue for human to perceive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depth.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called aerial perspective. </a:t>
                </a:r>
                <a:endParaRPr lang="en-US" altLang="zh-CN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Remove the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haze thoroughly, the image may seem unnatural and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may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lose the feeling of depth. </a:t>
                </a:r>
                <a:endParaRPr lang="en-US" altLang="zh-CN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So, introduce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constant parameter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keep a small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amount of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limLow>
                            <m:limLow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altLang="zh-CN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i="1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i="1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  </m:t>
                          </m:r>
                        </m:e>
                      </m:func>
                    </m:oMath>
                  </m:oMathPara>
                </a14:m>
                <a:endParaRPr lang="en-US" altLang="zh-CN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810" y="928852"/>
                <a:ext cx="7886700" cy="5430960"/>
              </a:xfrm>
              <a:blipFill rotWithShape="0">
                <a:blip r:embed="rId2"/>
                <a:stretch>
                  <a:fillRect l="-1391" t="-2020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流程图: 联系 3"/>
          <p:cNvSpPr/>
          <p:nvPr/>
        </p:nvSpPr>
        <p:spPr>
          <a:xfrm>
            <a:off x="727685" y="1014212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21799" y="1555422"/>
            <a:ext cx="1119517" cy="539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流程图: 联系 6"/>
          <p:cNvSpPr/>
          <p:nvPr/>
        </p:nvSpPr>
        <p:spPr>
          <a:xfrm>
            <a:off x="1504715" y="2639028"/>
            <a:ext cx="106102" cy="100550"/>
          </a:xfrm>
          <a:prstGeom prst="flowChartConnector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2258993" y="1871353"/>
            <a:ext cx="106102" cy="100550"/>
          </a:xfrm>
          <a:prstGeom prst="flowChartConnector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流程图: 联系 8"/>
          <p:cNvSpPr/>
          <p:nvPr/>
        </p:nvSpPr>
        <p:spPr>
          <a:xfrm>
            <a:off x="892548" y="3370162"/>
            <a:ext cx="106102" cy="100550"/>
          </a:xfrm>
          <a:prstGeom prst="flowChartConnector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70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95" y="196769"/>
            <a:ext cx="3165407" cy="2722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73" y="196769"/>
            <a:ext cx="3168032" cy="2722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73" y="3000042"/>
            <a:ext cx="3168032" cy="27070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75" y="3000042"/>
            <a:ext cx="3167727" cy="270703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06592" y="5707074"/>
            <a:ext cx="1594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945808" y="5776522"/>
                <a:ext cx="6287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808" y="5776522"/>
                <a:ext cx="62876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64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252288" y="2203198"/>
                <a:ext cx="3144739" cy="82435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1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1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1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1400" b="1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288" y="2203198"/>
                <a:ext cx="3144739" cy="8243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云形标注 11"/>
          <p:cNvSpPr/>
          <p:nvPr/>
        </p:nvSpPr>
        <p:spPr>
          <a:xfrm>
            <a:off x="4283558" y="1204991"/>
            <a:ext cx="1113692" cy="78544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怎么得来的？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40158" y="2285692"/>
                <a:ext cx="2414955" cy="56270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>
                  <a:spcAft>
                    <a:spcPts val="600"/>
                  </a:spcAft>
                </a:pPr>
                <a:r>
                  <a:rPr lang="zh-CN" altLang="en-US" sz="1400" dirty="0" smtClean="0"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1400" dirty="0" smtClean="0"/>
                  <a:t> 推得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58" y="2285692"/>
                <a:ext cx="2414955" cy="562707"/>
              </a:xfrm>
              <a:prstGeom prst="rect">
                <a:avLst/>
              </a:prstGeom>
              <a:blipFill rotWithShape="0"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 rot="10800000">
            <a:off x="3567903" y="2438846"/>
            <a:ext cx="480646" cy="23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6180927" y="3718435"/>
            <a:ext cx="296880" cy="204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498721" y="3544389"/>
            <a:ext cx="1019933" cy="896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求</a:t>
            </a:r>
            <a:r>
              <a:rPr lang="en-US" altLang="zh-CN" sz="1400" dirty="0" smtClean="0"/>
              <a:t>A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云形标注 17"/>
              <p:cNvSpPr/>
              <p:nvPr/>
            </p:nvSpPr>
            <p:spPr>
              <a:xfrm>
                <a:off x="6239572" y="1204991"/>
                <a:ext cx="1113692" cy="785446"/>
              </a:xfrm>
              <a:prstGeom prst="cloud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/>
                  <a:t>怎么求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400" dirty="0" smtClean="0"/>
                  <a:t>？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8" name="云形标注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72" y="1204991"/>
                <a:ext cx="1113692" cy="785446"/>
              </a:xfrm>
              <a:prstGeom prst="cloudCallou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右箭头 19"/>
          <p:cNvSpPr/>
          <p:nvPr/>
        </p:nvSpPr>
        <p:spPr>
          <a:xfrm rot="7572202">
            <a:off x="3892105" y="3202069"/>
            <a:ext cx="480646" cy="23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395958" y="3544389"/>
                <a:ext cx="973013" cy="89653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估算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58" y="3544389"/>
                <a:ext cx="973013" cy="8965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圆角矩形 21"/>
          <p:cNvSpPr/>
          <p:nvPr/>
        </p:nvSpPr>
        <p:spPr>
          <a:xfrm>
            <a:off x="4840404" y="3465126"/>
            <a:ext cx="1284160" cy="6445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提出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暗原色先验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右箭头 22"/>
          <p:cNvSpPr/>
          <p:nvPr/>
        </p:nvSpPr>
        <p:spPr>
          <a:xfrm rot="5400000">
            <a:off x="6673326" y="3186835"/>
            <a:ext cx="480646" cy="23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10800000">
            <a:off x="4438459" y="3756846"/>
            <a:ext cx="345583" cy="166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438891" y="5124699"/>
                <a:ext cx="973013" cy="762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优化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91" y="5124699"/>
                <a:ext cx="973013" cy="76200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右箭头 25"/>
          <p:cNvSpPr/>
          <p:nvPr/>
        </p:nvSpPr>
        <p:spPr>
          <a:xfrm rot="5400000">
            <a:off x="3610302" y="4648143"/>
            <a:ext cx="547562" cy="269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1192770" y="5124699"/>
            <a:ext cx="1617785" cy="7620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Soft matting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方法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右箭头 27"/>
          <p:cNvSpPr/>
          <p:nvPr/>
        </p:nvSpPr>
        <p:spPr>
          <a:xfrm>
            <a:off x="2884400" y="5346217"/>
            <a:ext cx="480646" cy="23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550614" y="5041357"/>
                <a:ext cx="2239107" cy="111370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14" y="5041357"/>
                <a:ext cx="2239107" cy="111370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右箭头 31"/>
          <p:cNvSpPr/>
          <p:nvPr/>
        </p:nvSpPr>
        <p:spPr>
          <a:xfrm>
            <a:off x="4485749" y="5306945"/>
            <a:ext cx="994999" cy="263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13133" y="407455"/>
            <a:ext cx="4482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暗原色先验去雾流程图</a:t>
            </a:r>
            <a:endParaRPr lang="zh-CN" altLang="en-US" sz="3200" b="1" dirty="0"/>
          </a:p>
        </p:txBody>
      </p:sp>
      <p:sp>
        <p:nvSpPr>
          <p:cNvPr id="30" name="右箭头 29"/>
          <p:cNvSpPr/>
          <p:nvPr/>
        </p:nvSpPr>
        <p:spPr>
          <a:xfrm rot="5400000">
            <a:off x="6673326" y="4632124"/>
            <a:ext cx="480646" cy="23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 rot="10800000">
            <a:off x="4458903" y="4145624"/>
            <a:ext cx="1949885" cy="175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78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0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93480" y="1407415"/>
                <a:ext cx="7886700" cy="1952767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matting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(1−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where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foreground and background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colors,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foreground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opacity.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480" y="1407415"/>
                <a:ext cx="7886700" cy="1952767"/>
              </a:xfrm>
              <a:blipFill rotWithShape="0">
                <a:blip r:embed="rId2"/>
                <a:stretch>
                  <a:fillRect l="-1391" t="-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593481" y="500062"/>
                <a:ext cx="7886699" cy="738429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altLang="zh-CN" sz="3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matting: optimize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d>
                      <m:d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36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3481" y="500062"/>
                <a:ext cx="7886699" cy="738429"/>
              </a:xfrm>
              <a:blipFill rotWithShape="0">
                <a:blip r:embed="rId3"/>
                <a:stretch>
                  <a:fillRect t="-11570" b="-19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743200" y="3529105"/>
                <a:ext cx="3553428" cy="400110"/>
              </a:xfrm>
              <a:prstGeom prst="rect">
                <a:avLst/>
              </a:prstGeom>
              <a:solidFill>
                <a:srgbClr val="BDD7EE"/>
              </a:solidFill>
              <a:ln>
                <a:solidFill>
                  <a:srgbClr val="BDD7EE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529105"/>
                <a:ext cx="3553428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1765"/>
                </a:stretch>
              </a:blipFill>
              <a:ln>
                <a:solidFill>
                  <a:srgbClr val="BDD7E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 flipH="1">
            <a:off x="4021166" y="3913963"/>
            <a:ext cx="215667" cy="65488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3796988" y="3951730"/>
            <a:ext cx="22347" cy="60453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4536830" y="3929215"/>
            <a:ext cx="380480" cy="60186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流程图: 联系 9"/>
          <p:cNvSpPr/>
          <p:nvPr/>
        </p:nvSpPr>
        <p:spPr>
          <a:xfrm>
            <a:off x="605056" y="1511923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56213" y="4553597"/>
                <a:ext cx="2335576" cy="400110"/>
              </a:xfrm>
              <a:prstGeom prst="rect">
                <a:avLst/>
              </a:prstGeom>
              <a:solidFill>
                <a:srgbClr val="BDD7EE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13" y="4553597"/>
                <a:ext cx="2335576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093389" y="3498327"/>
            <a:ext cx="1707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175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0806" y="1857836"/>
                <a:ext cx="7886700" cy="27432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	      The author derive a cost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 from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smoothness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assumptions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foreground and background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colors. </a:t>
                </a:r>
              </a:p>
              <a:p>
                <a:pPr marL="457200" lvl="1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𝑎𝑟𝑔𝑚𝑖𝑛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457200" lvl="1" indent="0"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sparse linear system of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to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globally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altLang="zh-CN" sz="2000" b="1" i="1" dirty="0" smtClean="0">
                  <a:latin typeface="Cambria Math" panose="02040503050406030204" pitchFamily="18" charset="0"/>
                </a:endParaRPr>
              </a:p>
              <a:p>
                <a:pPr marL="0" lvl="1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06" y="1857836"/>
                <a:ext cx="7886700" cy="2743200"/>
              </a:xfrm>
              <a:blipFill rotWithShape="0"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1209553" y="437464"/>
            <a:ext cx="68232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closed-form framework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matting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62910" y="1088652"/>
            <a:ext cx="5116561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A.Levin</a:t>
            </a: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Lischinski, and Y. </a:t>
            </a:r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Weiss </a:t>
            </a:r>
            <a:r>
              <a:rPr lang="en-US" altLang="zh-CN" dirty="0" smtClean="0"/>
              <a:t>“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 Form Solution to Natural Image Matting</a:t>
            </a:r>
            <a:r>
              <a:rPr lang="en-US" altLang="zh-CN" dirty="0"/>
              <a:t>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86815" y="596124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68618" y="1142187"/>
            <a:ext cx="996461" cy="539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1277" y="1804302"/>
            <a:ext cx="1133802" cy="539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80806" y="4473715"/>
                <a:ext cx="806548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where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some large number,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diagonal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whose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diagonal elements are one for constrained pixels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zero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other pixels,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vector containing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specified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alpha values for the constrained pixels and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 for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other pixels.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06" y="4473715"/>
                <a:ext cx="8065481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756" t="-2765" r="-1512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8295490" y="4075331"/>
            <a:ext cx="1439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34343"/>
                </a:solidFill>
                <a:latin typeface="Tahoma" panose="020B0604030504040204" pitchFamily="34" charset="0"/>
              </a:rPr>
              <a:t>quoted from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496664" y="6010872"/>
            <a:ext cx="5116561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Quoted from </a:t>
            </a:r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A.Levin</a:t>
            </a: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Lischinski, and Y. </a:t>
            </a:r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Weiss </a:t>
            </a:r>
            <a:r>
              <a:rPr lang="en-US" altLang="zh-CN" dirty="0" smtClean="0"/>
              <a:t>“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 Form Solution to Natural Image Matting</a:t>
            </a:r>
            <a:r>
              <a:rPr lang="en-US" altLang="zh-CN" dirty="0"/>
              <a:t>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4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39575" y="1650421"/>
                <a:ext cx="7876572" cy="2998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Denote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refined transmission map by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Rewriting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0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their vector forms as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𝐿𝑡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where the matrix L is called the matting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Laplacian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matrix. Its (</a:t>
                </a:r>
                <a:r>
                  <a:rPr lang="en-US" altLang="zh-CN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j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element is defined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|(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)∈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CN" sz="200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nary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𝜀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|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5" y="1650421"/>
                <a:ext cx="7876572" cy="2998513"/>
              </a:xfrm>
              <a:prstGeom prst="rect">
                <a:avLst/>
              </a:prstGeom>
              <a:blipFill rotWithShape="0">
                <a:blip r:embed="rId2"/>
                <a:stretch>
                  <a:fillRect l="-851" t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862313" y="855171"/>
            <a:ext cx="79344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Apply it to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the transmission. </a:t>
            </a:r>
          </a:p>
        </p:txBody>
      </p:sp>
      <p:sp>
        <p:nvSpPr>
          <p:cNvPr id="6" name="流程图: 联系 5"/>
          <p:cNvSpPr/>
          <p:nvPr/>
        </p:nvSpPr>
        <p:spPr>
          <a:xfrm>
            <a:off x="639575" y="1024799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2071" y="4708532"/>
                <a:ext cx="8171579" cy="1372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colors of the input image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pixels </a:t>
                </a:r>
                <a:r>
                  <a:rPr lang="en-US" altLang="zh-CN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Kronecker delta,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mean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covariance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of the colors in window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3×3 identity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matrix,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regularizing parameter,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pixels in the window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71" y="4708532"/>
                <a:ext cx="8171579" cy="1372812"/>
              </a:xfrm>
              <a:prstGeom prst="rect">
                <a:avLst/>
              </a:prstGeom>
              <a:blipFill rotWithShape="0">
                <a:blip r:embed="rId3"/>
                <a:stretch>
                  <a:fillRect l="-821" t="-11504" r="-522" b="-6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9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28649" y="893334"/>
            <a:ext cx="79944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	      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based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 color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 assumption: The foreground / background colors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small local patch lie on a single line in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RGB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space.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0143" y="872268"/>
            <a:ext cx="1906206" cy="539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 of </a:t>
            </a:r>
            <a:r>
              <a:rPr lang="en-US" altLang="zh-CN" sz="2000" b="1" i="1" dirty="0" smtClean="0">
                <a:solidFill>
                  <a:schemeClr val="bg1"/>
                </a:solidFill>
              </a:rPr>
              <a:t>L</a:t>
            </a:r>
            <a:endParaRPr lang="zh-CN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8650" y="2439585"/>
            <a:ext cx="7886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line assumption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valid in 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of haze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removal for the following reason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754041" y="3482317"/>
            <a:ext cx="106102" cy="100550"/>
          </a:xfrm>
          <a:prstGeom prst="flowChartConnector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4041" y="3363642"/>
            <a:ext cx="77613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First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scene radiance J is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natural image, 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line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holds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natural images.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8650" y="4211269"/>
            <a:ext cx="79944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Second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atmospheric light A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constant, which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satisfies the assumption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779118" y="4329196"/>
            <a:ext cx="106102" cy="100550"/>
          </a:xfrm>
          <a:prstGeom prst="flowChartConnector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9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81054"/>
                <a:ext cx="7886700" cy="214532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/>
                  <a:t>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t can be obtained by solving the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sparse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system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U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an identity matrix of the same size as 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L,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constant parameter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experiments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81054"/>
                <a:ext cx="7886700" cy="2145323"/>
              </a:xfrm>
              <a:blipFill rotWithShape="0">
                <a:blip r:embed="rId2"/>
                <a:stretch>
                  <a:fillRect l="-773" r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/>
          <p:cNvSpPr txBox="1">
            <a:spLocks/>
          </p:cNvSpPr>
          <p:nvPr/>
        </p:nvSpPr>
        <p:spPr>
          <a:xfrm>
            <a:off x="825420" y="2884772"/>
            <a:ext cx="7886700" cy="2145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	This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is mainly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to extrapolate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into the unknown regions.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619848" y="1681197"/>
                <a:ext cx="19043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848" y="1681197"/>
                <a:ext cx="1904304" cy="400110"/>
              </a:xfrm>
              <a:prstGeom prst="rect">
                <a:avLst/>
              </a:prstGeom>
              <a:blipFill rotWithShape="0">
                <a:blip r:embed="rId3"/>
                <a:stretch>
                  <a:fillRect r="-1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713809" y="3327958"/>
            <a:ext cx="996461" cy="539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6928" y="946394"/>
            <a:ext cx="788670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filter:</a:t>
            </a:r>
          </a:p>
          <a:p>
            <a:pPr marL="0" indent="0">
              <a:buNone/>
            </a:pPr>
            <a:r>
              <a:rPr lang="en-US" altLang="zh-CN" dirty="0" smtClean="0"/>
              <a:t>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the linear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system, then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bilateral filter on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smooth its small scale textures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refined results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 that 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halos and block artifacts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suppressed.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39575" y="1024799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36" y="3122063"/>
            <a:ext cx="3102134" cy="2650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25" y="3122063"/>
            <a:ext cx="3109894" cy="2652557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718778"/>
              </p:ext>
            </p:extLst>
          </p:nvPr>
        </p:nvGraphicFramePr>
        <p:xfrm>
          <a:off x="5542790" y="5878917"/>
          <a:ext cx="137636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r:id="rId5" imgW="1376023" imgH="440296" progId="">
                  <p:embed/>
                </p:oleObj>
              </mc:Choice>
              <mc:Fallback>
                <p:oleObj r:id="rId5" imgW="1376023" imgH="44029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42790" y="5878917"/>
                        <a:ext cx="1376363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588666"/>
              </p:ext>
            </p:extLst>
          </p:nvPr>
        </p:nvGraphicFramePr>
        <p:xfrm>
          <a:off x="1977415" y="5878917"/>
          <a:ext cx="12223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r:id="rId7" imgW="1222291" imgH="438856" progId="">
                  <p:embed/>
                </p:oleObj>
              </mc:Choice>
              <mc:Fallback>
                <p:oleObj r:id="rId7" imgW="1222291" imgH="43885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77415" y="5878917"/>
                        <a:ext cx="12223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176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93" y="206063"/>
            <a:ext cx="3127718" cy="26876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21" y="206062"/>
            <a:ext cx="3120903" cy="2687608"/>
          </a:xfrm>
          <a:prstGeom prst="rect">
            <a:avLst/>
          </a:prstGeom>
        </p:spPr>
      </p:pic>
      <p:pic>
        <p:nvPicPr>
          <p:cNvPr id="8" name="Picture 4" descr="透过率图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8" y="3413759"/>
            <a:ext cx="3792413" cy="25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透过率图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621" y="3413759"/>
            <a:ext cx="3780488" cy="253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524986"/>
              </p:ext>
            </p:extLst>
          </p:nvPr>
        </p:nvGraphicFramePr>
        <p:xfrm>
          <a:off x="2026223" y="5982346"/>
          <a:ext cx="1223962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" name="Equation" r:id="rId7" imgW="914400" imgH="330120" progId="Equation.DSMT4">
                  <p:embed/>
                </p:oleObj>
              </mc:Choice>
              <mc:Fallback>
                <p:oleObj name="Equation" r:id="rId7" imgW="91440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6223" y="5982346"/>
                        <a:ext cx="1223962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124316"/>
              </p:ext>
            </p:extLst>
          </p:nvPr>
        </p:nvGraphicFramePr>
        <p:xfrm>
          <a:off x="2359364" y="2955918"/>
          <a:ext cx="12223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" r:id="rId9" imgW="1222291" imgH="438856" progId="">
                  <p:embed/>
                </p:oleObj>
              </mc:Choice>
              <mc:Fallback>
                <p:oleObj r:id="rId9" imgW="1222291" imgH="43885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59364" y="2955918"/>
                        <a:ext cx="12223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293965"/>
              </p:ext>
            </p:extLst>
          </p:nvPr>
        </p:nvGraphicFramePr>
        <p:xfrm>
          <a:off x="5800097" y="2972434"/>
          <a:ext cx="13779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Equation" r:id="rId11" imgW="1028520" imgH="330120" progId="Equation.DSMT4">
                  <p:embed/>
                </p:oleObj>
              </mc:Choice>
              <mc:Fallback>
                <p:oleObj name="Equation" r:id="rId11" imgW="10285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0097" y="2972434"/>
                        <a:ext cx="13779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798532"/>
              </p:ext>
            </p:extLst>
          </p:nvPr>
        </p:nvGraphicFramePr>
        <p:xfrm>
          <a:off x="6130683" y="6002830"/>
          <a:ext cx="1376363" cy="40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r:id="rId13" imgW="1376023" imgH="440296" progId="">
                  <p:embed/>
                </p:oleObj>
              </mc:Choice>
              <mc:Fallback>
                <p:oleObj r:id="rId13" imgW="1376023" imgH="44029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0683" y="6002830"/>
                        <a:ext cx="1376363" cy="400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5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66371" y="1690689"/>
                <a:ext cx="801125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Previous Work: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The brightest pixels in the hazy image are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considered to be the most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haze-opaque.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Ignore sunlight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scene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radiance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each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 channel is given by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sz="2000" b="0" dirty="0" smtClean="0"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where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reflectance of the scene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points.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altLang="zh-CN" sz="2000" dirty="0" smtClean="0"/>
                  <a:t> 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Rewrite</a:t>
                </a:r>
                <a:r>
                  <a:rPr lang="en-US" altLang="zh-CN" sz="2000" dirty="0" smtClean="0"/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haze imaging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371" y="1690689"/>
                <a:ext cx="8011258" cy="4351338"/>
              </a:xfrm>
              <a:blipFill rotWithShape="0">
                <a:blip r:embed="rId2"/>
                <a:stretch>
                  <a:fillRect l="-837" t="-2381" r="-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Estimating the Atmospheric Light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628650" y="1743416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89827" y="1992492"/>
            <a:ext cx="5116561" cy="646331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Tan’s work 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“Visibility in Bad Weather from a Single Image”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标注 8"/>
              <p:cNvSpPr/>
              <p:nvPr/>
            </p:nvSpPr>
            <p:spPr>
              <a:xfrm>
                <a:off x="5463250" y="4768770"/>
                <a:ext cx="1215342" cy="486136"/>
              </a:xfrm>
              <a:prstGeom prst="wedgeRoundRect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圆角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250" y="4768770"/>
                <a:ext cx="1215342" cy="486136"/>
              </a:xfrm>
              <a:prstGeom prst="wedgeRoundRectCallou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729208" y="5735473"/>
                <a:ext cx="16700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208" y="5735473"/>
                <a:ext cx="1670009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标注 7"/>
          <p:cNvSpPr/>
          <p:nvPr/>
        </p:nvSpPr>
        <p:spPr>
          <a:xfrm>
            <a:off x="4730340" y="5854914"/>
            <a:ext cx="2681162" cy="374225"/>
          </a:xfrm>
          <a:prstGeom prst="wedgeRoundRectCallout">
            <a:avLst>
              <a:gd name="adj1" fmla="val -43968"/>
              <a:gd name="adj2" fmla="val -103628"/>
              <a:gd name="adj3" fmla="val 16667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𝐼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𝐽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𝑡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𝐴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[1−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𝑡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342" y="1427456"/>
            <a:ext cx="7886700" cy="10217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	In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we can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rarely ignore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sunlight. Considering the sunlight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then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6342" y="1424281"/>
            <a:ext cx="1631513" cy="539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rawback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497911" y="2449203"/>
                <a:ext cx="21723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911" y="2449203"/>
                <a:ext cx="217232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48516" y="3101618"/>
                <a:ext cx="41684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516" y="3101618"/>
                <a:ext cx="416844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046823" y="3082701"/>
            <a:ext cx="4739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81664" y="3610094"/>
                <a:ext cx="1519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664" y="3610094"/>
                <a:ext cx="151971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758514" y="3611853"/>
            <a:ext cx="4739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7396" y="1008459"/>
            <a:ext cx="7886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Use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dark channel to detect the most haze-opaque region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Pick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0.1 percent brightest pixels in the dark channel.</a:t>
            </a:r>
          </a:p>
          <a:p>
            <a:r>
              <a:rPr lang="en-US" altLang="zh-CN" sz="2000" dirty="0"/>
              <a:t>    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pixels, the pixels with highest intensity are selected as the atmospheric light.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396" y="4168226"/>
            <a:ext cx="7886700" cy="145100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	   This method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well even when pixels at infinite distance do not exist in the image.</a:t>
            </a:r>
          </a:p>
          <a:p>
            <a:pPr marL="0" indent="0">
              <a:buNone/>
            </a:pP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zh-CN" alt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497396" y="1141532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流程图: 联系 4"/>
          <p:cNvSpPr/>
          <p:nvPr/>
        </p:nvSpPr>
        <p:spPr>
          <a:xfrm>
            <a:off x="678658" y="2153346"/>
            <a:ext cx="106102" cy="100550"/>
          </a:xfrm>
          <a:prstGeom prst="flowChartConnector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流程图: 联系 5"/>
          <p:cNvSpPr/>
          <p:nvPr/>
        </p:nvSpPr>
        <p:spPr>
          <a:xfrm>
            <a:off x="678658" y="2469730"/>
            <a:ext cx="106102" cy="100550"/>
          </a:xfrm>
          <a:prstGeom prst="flowChartConnector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339419" y="3034618"/>
                <a:ext cx="12044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419" y="3034618"/>
                <a:ext cx="1204432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035068" y="3403950"/>
                <a:ext cx="6178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en-US" altLang="zh-CN" sz="2000" dirty="0" smtClean="0"/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0.1 percent brightest pixels in the dark channel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68" y="3403950"/>
                <a:ext cx="617816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9091" r="-395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497396" y="4168226"/>
            <a:ext cx="996461" cy="539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2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40225" y="17993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 smtClean="0"/>
              <a:t>content</a:t>
            </a:r>
            <a:endParaRPr lang="zh-CN" altLang="en-US" sz="5400" b="1" dirty="0"/>
          </a:p>
        </p:txBody>
      </p:sp>
      <p:sp>
        <p:nvSpPr>
          <p:cNvPr id="12" name="流程图: 联系 11"/>
          <p:cNvSpPr/>
          <p:nvPr/>
        </p:nvSpPr>
        <p:spPr>
          <a:xfrm>
            <a:off x="2004498" y="1569971"/>
            <a:ext cx="304800" cy="316523"/>
          </a:xfrm>
          <a:prstGeom prst="flowChartConnector">
            <a:avLst/>
          </a:prstGeom>
          <a:solidFill>
            <a:srgbClr val="008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联系 13"/>
          <p:cNvSpPr/>
          <p:nvPr/>
        </p:nvSpPr>
        <p:spPr>
          <a:xfrm>
            <a:off x="2004498" y="2199899"/>
            <a:ext cx="304800" cy="316523"/>
          </a:xfrm>
          <a:prstGeom prst="flowChartConnector">
            <a:avLst/>
          </a:prstGeom>
          <a:solidFill>
            <a:srgbClr val="008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联系 14"/>
          <p:cNvSpPr/>
          <p:nvPr/>
        </p:nvSpPr>
        <p:spPr>
          <a:xfrm>
            <a:off x="2004498" y="2831485"/>
            <a:ext cx="304800" cy="316523"/>
          </a:xfrm>
          <a:prstGeom prst="flowChartConnector">
            <a:avLst/>
          </a:prstGeom>
          <a:solidFill>
            <a:srgbClr val="008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004497" y="3411955"/>
            <a:ext cx="304800" cy="316523"/>
          </a:xfrm>
          <a:prstGeom prst="flowChartConnector">
            <a:avLst/>
          </a:prstGeom>
          <a:solidFill>
            <a:srgbClr val="008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2004498" y="3992425"/>
            <a:ext cx="304800" cy="316523"/>
          </a:xfrm>
          <a:prstGeom prst="flowChartConnector">
            <a:avLst/>
          </a:prstGeom>
          <a:solidFill>
            <a:srgbClr val="008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004498" y="4626755"/>
            <a:ext cx="304800" cy="316523"/>
          </a:xfrm>
          <a:prstGeom prst="flowChartConnector">
            <a:avLst/>
          </a:prstGeom>
          <a:solidFill>
            <a:srgbClr val="008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438252" y="1497399"/>
            <a:ext cx="509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</a:t>
            </a:r>
            <a:r>
              <a:rPr lang="en-US" altLang="zh-CN" sz="2400" b="1" dirty="0" smtClean="0"/>
              <a:t>he Standard </a:t>
            </a:r>
            <a:r>
              <a:rPr lang="en-US" altLang="zh-CN" sz="2400" b="1" dirty="0"/>
              <a:t>I</a:t>
            </a:r>
            <a:r>
              <a:rPr lang="en-US" altLang="zh-CN" sz="2400" b="1" dirty="0" smtClean="0"/>
              <a:t>mage </a:t>
            </a:r>
            <a:r>
              <a:rPr lang="en-US" altLang="zh-CN" sz="2400" b="1" dirty="0"/>
              <a:t>F</a:t>
            </a:r>
            <a:r>
              <a:rPr lang="en-US" altLang="zh-CN" sz="2400" b="1" dirty="0" smtClean="0"/>
              <a:t>ormation </a:t>
            </a:r>
            <a:r>
              <a:rPr lang="en-US" altLang="zh-CN" sz="2400" b="1" dirty="0"/>
              <a:t>M</a:t>
            </a:r>
            <a:r>
              <a:rPr lang="en-US" altLang="zh-CN" sz="2400" b="1" dirty="0" smtClean="0"/>
              <a:t>odel</a:t>
            </a:r>
            <a:endParaRPr lang="zh-CN" altLang="en-US" sz="2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2438252" y="2127327"/>
            <a:ext cx="4947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Dark Channel Prior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2438252" y="2757255"/>
            <a:ext cx="4947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Estimating the Transmission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438252" y="3387183"/>
            <a:ext cx="573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Optimize Transmission Using Soft Matting</a:t>
            </a:r>
            <a:endParaRPr lang="en-US" altLang="zh-CN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2438252" y="3952217"/>
            <a:ext cx="573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Estimating the Atmospheric Light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438252" y="4554183"/>
            <a:ext cx="573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Recovering the Scene Radiance</a:t>
            </a:r>
          </a:p>
        </p:txBody>
      </p:sp>
      <p:sp>
        <p:nvSpPr>
          <p:cNvPr id="24" name="流程图: 联系 23"/>
          <p:cNvSpPr/>
          <p:nvPr/>
        </p:nvSpPr>
        <p:spPr>
          <a:xfrm>
            <a:off x="2004497" y="5236337"/>
            <a:ext cx="304800" cy="316523"/>
          </a:xfrm>
          <a:prstGeom prst="flowChartConnector">
            <a:avLst/>
          </a:prstGeom>
          <a:solidFill>
            <a:srgbClr val="008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38252" y="5156149"/>
            <a:ext cx="573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Patch Size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438252" y="5758115"/>
            <a:ext cx="573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Drawbacks </a:t>
            </a:r>
            <a:endParaRPr lang="en-US" altLang="zh-CN" sz="2400" b="1" dirty="0"/>
          </a:p>
        </p:txBody>
      </p:sp>
      <p:sp>
        <p:nvSpPr>
          <p:cNvPr id="27" name="流程图: 联系 26"/>
          <p:cNvSpPr/>
          <p:nvPr/>
        </p:nvSpPr>
        <p:spPr>
          <a:xfrm>
            <a:off x="2016072" y="5805232"/>
            <a:ext cx="304800" cy="316523"/>
          </a:xfrm>
          <a:prstGeom prst="flowChartConnector">
            <a:avLst/>
          </a:prstGeom>
          <a:solidFill>
            <a:srgbClr val="008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6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3840"/>
            <a:ext cx="7706720" cy="46085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01120" y="5185707"/>
            <a:ext cx="769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Input image. (b) Dark channel and the most haze-opaque region. (c) The patch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is choose as atmospheric light. (d),(e) Two patches that contain pixels brighter than the atmospheric light.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67252" y="4780398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928612" y="4816375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endParaRPr lang="zh-CN" altLang="en-US" dirty="0"/>
          </a:p>
        </p:txBody>
      </p:sp>
      <p:sp>
        <p:nvSpPr>
          <p:cNvPr id="10" name="文本框 7"/>
          <p:cNvSpPr txBox="1"/>
          <p:nvPr/>
        </p:nvSpPr>
        <p:spPr>
          <a:xfrm>
            <a:off x="0" y="6211669"/>
            <a:ext cx="421444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Quoted from  </a:t>
            </a:r>
            <a:r>
              <a:rPr lang="en-US" altLang="zh-CN" dirty="0" smtClean="0"/>
              <a:t>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Image Haze Removal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Dark Channel Prior</a:t>
            </a:r>
            <a:r>
              <a:rPr lang="en-US" altLang="zh-CN" dirty="0" smtClean="0"/>
              <a:t>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64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0" y="1333863"/>
            <a:ext cx="7886700" cy="2590730"/>
          </a:xfrm>
        </p:spPr>
      </p:pic>
      <p:sp>
        <p:nvSpPr>
          <p:cNvPr id="6" name="矩形 5"/>
          <p:cNvSpPr/>
          <p:nvPr/>
        </p:nvSpPr>
        <p:spPr>
          <a:xfrm>
            <a:off x="964189" y="735225"/>
            <a:ext cx="78577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 at infinite distance do not exist in the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3646" y="4391421"/>
            <a:ext cx="76537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Input image. (b) Dark channel. The red pixels are the most haze-opaque regions detected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(c) 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aze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removal result.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18268" y="3924593"/>
            <a:ext cx="441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393528" y="3900909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014377" y="390062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dirty="0"/>
          </a:p>
        </p:txBody>
      </p:sp>
      <p:sp>
        <p:nvSpPr>
          <p:cNvPr id="11" name="流程图: 联系 10"/>
          <p:cNvSpPr/>
          <p:nvPr/>
        </p:nvSpPr>
        <p:spPr>
          <a:xfrm>
            <a:off x="881237" y="885005"/>
            <a:ext cx="106102" cy="100550"/>
          </a:xfrm>
          <a:prstGeom prst="flowChartConnector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文本框 7"/>
          <p:cNvSpPr txBox="1"/>
          <p:nvPr/>
        </p:nvSpPr>
        <p:spPr>
          <a:xfrm>
            <a:off x="0" y="6211669"/>
            <a:ext cx="421444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Quoted from  </a:t>
            </a:r>
            <a:r>
              <a:rPr lang="en-US" altLang="zh-CN" dirty="0" smtClean="0"/>
              <a:t>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Image Haze Removal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Dark Channel Prior</a:t>
            </a:r>
            <a:r>
              <a:rPr lang="en-US" altLang="zh-CN" dirty="0" smtClean="0"/>
              <a:t>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0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Recovering the Scene Radiance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Restrict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transmission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Set a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With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atmospheric light 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transmission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recovered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exposure</a:t>
                </a:r>
              </a:p>
              <a:p>
                <a:pPr marL="0" indent="0"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after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haze removal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looks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dim, so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 the exposure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display.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381" r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流程图: 联系 3"/>
          <p:cNvSpPr/>
          <p:nvPr/>
        </p:nvSpPr>
        <p:spPr>
          <a:xfrm>
            <a:off x="628650" y="1905460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流程图: 联系 4"/>
          <p:cNvSpPr/>
          <p:nvPr/>
        </p:nvSpPr>
        <p:spPr>
          <a:xfrm>
            <a:off x="628650" y="3864042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5679909" y="3738893"/>
            <a:ext cx="2681162" cy="374225"/>
          </a:xfrm>
          <a:prstGeom prst="wedgeRoundRectCallout">
            <a:avLst>
              <a:gd name="adj1" fmla="val -43968"/>
              <a:gd name="adj2" fmla="val -103628"/>
              <a:gd name="adj3" fmla="val 16667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𝐼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𝐽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𝑡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𝐴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[1−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𝑡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72" y="243362"/>
            <a:ext cx="3385994" cy="290033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97" y="243363"/>
            <a:ext cx="3393928" cy="2900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39" y="3490704"/>
            <a:ext cx="3393928" cy="29187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05" y="3398520"/>
            <a:ext cx="3402061" cy="29187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81443" y="3059966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2181443" y="6317298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793483" y="3059966"/>
            <a:ext cx="1842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Haze removal result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5793483" y="6312871"/>
            <a:ext cx="1842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Haze removal result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97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Size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流程图: 联系 3"/>
          <p:cNvSpPr/>
          <p:nvPr/>
        </p:nvSpPr>
        <p:spPr>
          <a:xfrm>
            <a:off x="619722" y="2499734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140107" y="2304147"/>
            <a:ext cx="1446836" cy="673154"/>
          </a:xfrm>
          <a:prstGeom prst="roundRect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size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2372812" y="2432379"/>
            <a:ext cx="133108" cy="38378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 rot="19694291">
            <a:off x="2731626" y="2264613"/>
            <a:ext cx="590308" cy="220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466617" y="1690689"/>
            <a:ext cx="4909836" cy="811203"/>
          </a:xfrm>
          <a:prstGeom prst="roundRect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that a patch contains a dark pixel is increased.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466616" y="2816165"/>
            <a:ext cx="4909837" cy="834290"/>
          </a:xfrm>
          <a:prstGeom prst="roundRect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assumption that the transmission is constant in a patch becomes less appropriate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 rot="1064468">
            <a:off x="2775677" y="2843896"/>
            <a:ext cx="590308" cy="220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30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7" y="233556"/>
            <a:ext cx="8487182" cy="2113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4" y="3003905"/>
            <a:ext cx="8162237" cy="20064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147" y="2541287"/>
            <a:ext cx="8115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haze-free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and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dark channels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(b)using 3x3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(c)using 15x15 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744" y="5288339"/>
            <a:ext cx="83048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Hazy image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recovered scene radiance using (b)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3x3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(c)15x15 patches. The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recovered scene radiance is oversaturated for a small patch size, while it contains apparent halos for a large patch size.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9878" y="224540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311882" y="222008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483853" y="4919007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299058" y="491900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61248" y="491900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673163" y="222008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14" name="文本框 7"/>
          <p:cNvSpPr txBox="1"/>
          <p:nvPr/>
        </p:nvSpPr>
        <p:spPr>
          <a:xfrm>
            <a:off x="0" y="6211669"/>
            <a:ext cx="421444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Quoted from  </a:t>
            </a:r>
            <a:r>
              <a:rPr lang="en-US" altLang="zh-CN" dirty="0" smtClean="0"/>
              <a:t>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Image Haze Removal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Dark Channel Prior</a:t>
            </a:r>
            <a:r>
              <a:rPr lang="en-US" altLang="zh-CN" dirty="0" smtClean="0"/>
              <a:t>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6" y="1020511"/>
            <a:ext cx="8189309" cy="40144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2987" y="5467467"/>
            <a:ext cx="8096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(a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Input hazy images. (b) Using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3x3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patches. (c) Using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15x15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Using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30x30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1147" y="5034987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92425" y="503498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307099" y="5034987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494036" y="503498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endParaRPr lang="zh-CN" altLang="en-US" dirty="0"/>
          </a:p>
        </p:txBody>
      </p:sp>
      <p:sp>
        <p:nvSpPr>
          <p:cNvPr id="10" name="文本框 7"/>
          <p:cNvSpPr txBox="1"/>
          <p:nvPr/>
        </p:nvSpPr>
        <p:spPr>
          <a:xfrm>
            <a:off x="0" y="6223112"/>
            <a:ext cx="421444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Quoted from  </a:t>
            </a:r>
            <a:r>
              <a:rPr lang="en-US" altLang="zh-CN" dirty="0" smtClean="0"/>
              <a:t>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Image Haze Removal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Dark Channel Prior</a:t>
            </a:r>
            <a:r>
              <a:rPr lang="en-US" altLang="zh-CN" dirty="0" smtClean="0"/>
              <a:t>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1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66786" y="1562579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259468" y="2564863"/>
            <a:ext cx="4909837" cy="834290"/>
          </a:xfrm>
          <a:prstGeom prst="roundRect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haze imaging model is physically invalid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152330" y="1406054"/>
            <a:ext cx="4909836" cy="811203"/>
          </a:xfrm>
          <a:prstGeom prst="roundRect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scene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are inherently similar to the atmospheric light.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 rot="5400000">
            <a:off x="1451017" y="3725826"/>
            <a:ext cx="590308" cy="220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25052" y="4273327"/>
            <a:ext cx="4008052" cy="1537164"/>
          </a:xfrm>
          <a:prstGeom prst="roundRect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Constant-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airlight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may be unsuitable when the sunlight is very influential.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4687747" y="4219725"/>
            <a:ext cx="4109013" cy="1537164"/>
          </a:xfrm>
          <a:prstGeom prst="roundRect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The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wavelength dependent if the particles in the atmosphere are small.</a:t>
            </a:r>
          </a:p>
        </p:txBody>
      </p:sp>
      <p:sp>
        <p:nvSpPr>
          <p:cNvPr id="16" name="右箭头 15"/>
          <p:cNvSpPr/>
          <p:nvPr/>
        </p:nvSpPr>
        <p:spPr>
          <a:xfrm rot="5400000">
            <a:off x="5527234" y="3759792"/>
            <a:ext cx="590308" cy="220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808705" y="2793415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8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"/>
            <a:ext cx="9144000" cy="68531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39971" y="2291787"/>
            <a:ext cx="358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 you!</a:t>
            </a:r>
            <a:endParaRPr lang="zh-CN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8186" cy="99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左大括号 16"/>
          <p:cNvSpPr/>
          <p:nvPr/>
        </p:nvSpPr>
        <p:spPr>
          <a:xfrm>
            <a:off x="1397000" y="4064268"/>
            <a:ext cx="589280" cy="188976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12170" y="1174142"/>
            <a:ext cx="92456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流程图</a:t>
            </a:r>
            <a:endParaRPr lang="en-US" altLang="zh-CN" sz="1600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317085" y="1775874"/>
            <a:ext cx="924560" cy="386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目录</a:t>
            </a:r>
            <a:endParaRPr lang="en-US" altLang="zh-CN" sz="1600" dirty="0" smtClean="0"/>
          </a:p>
        </p:txBody>
      </p:sp>
      <p:sp>
        <p:nvSpPr>
          <p:cNvPr id="6" name="圆角矩形 5"/>
          <p:cNvSpPr/>
          <p:nvPr/>
        </p:nvSpPr>
        <p:spPr>
          <a:xfrm>
            <a:off x="2024966" y="1324878"/>
            <a:ext cx="1097280" cy="50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退化函数</a:t>
            </a:r>
            <a:endParaRPr lang="en-US" altLang="zh-CN" sz="1600" dirty="0" smtClean="0"/>
          </a:p>
        </p:txBody>
      </p:sp>
      <p:sp>
        <p:nvSpPr>
          <p:cNvPr id="7" name="圆角矩形 6"/>
          <p:cNvSpPr/>
          <p:nvPr/>
        </p:nvSpPr>
        <p:spPr>
          <a:xfrm>
            <a:off x="282526" y="2251978"/>
            <a:ext cx="1082040" cy="462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成像模型</a:t>
            </a:r>
            <a:endParaRPr lang="en-US" altLang="zh-CN" sz="1600" dirty="0" smtClean="0"/>
          </a:p>
        </p:txBody>
      </p:sp>
      <p:sp>
        <p:nvSpPr>
          <p:cNvPr id="8" name="圆角矩形 7"/>
          <p:cNvSpPr/>
          <p:nvPr/>
        </p:nvSpPr>
        <p:spPr>
          <a:xfrm>
            <a:off x="2024966" y="1903998"/>
            <a:ext cx="1097280" cy="601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光的散射衰减</a:t>
            </a:r>
            <a:endParaRPr lang="en-US" altLang="zh-CN" sz="1600" dirty="0" smtClean="0"/>
          </a:p>
        </p:txBody>
      </p:sp>
      <p:sp>
        <p:nvSpPr>
          <p:cNvPr id="9" name="圆角矩形 8"/>
          <p:cNvSpPr/>
          <p:nvPr/>
        </p:nvSpPr>
        <p:spPr>
          <a:xfrm>
            <a:off x="147468" y="4772928"/>
            <a:ext cx="1315720" cy="472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暗</a:t>
            </a:r>
            <a:r>
              <a:rPr lang="zh-CN" altLang="en-US" sz="1600" dirty="0" smtClean="0"/>
              <a:t>原色先验</a:t>
            </a:r>
            <a:endParaRPr lang="en-US" altLang="zh-CN" sz="1600" dirty="0" smtClean="0"/>
          </a:p>
        </p:txBody>
      </p:sp>
      <p:sp>
        <p:nvSpPr>
          <p:cNvPr id="10" name="左大括号 9"/>
          <p:cNvSpPr/>
          <p:nvPr/>
        </p:nvSpPr>
        <p:spPr>
          <a:xfrm>
            <a:off x="1435686" y="1525538"/>
            <a:ext cx="589280" cy="201803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24966" y="2565668"/>
            <a:ext cx="1097280" cy="601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环境光的干扰</a:t>
            </a:r>
            <a:endParaRPr lang="en-US" altLang="zh-CN" sz="1600" dirty="0" smtClean="0"/>
          </a:p>
        </p:txBody>
      </p:sp>
      <p:sp>
        <p:nvSpPr>
          <p:cNvPr id="12" name="圆角矩形 11"/>
          <p:cNvSpPr/>
          <p:nvPr/>
        </p:nvSpPr>
        <p:spPr>
          <a:xfrm>
            <a:off x="2024966" y="3243848"/>
            <a:ext cx="1097280" cy="51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成像模型</a:t>
            </a:r>
            <a:endParaRPr lang="en-US" altLang="zh-CN" sz="1600" dirty="0" smtClean="0"/>
          </a:p>
        </p:txBody>
      </p:sp>
      <p:sp>
        <p:nvSpPr>
          <p:cNvPr id="14" name="圆角矩形 13"/>
          <p:cNvSpPr/>
          <p:nvPr/>
        </p:nvSpPr>
        <p:spPr>
          <a:xfrm>
            <a:off x="3194354" y="1438534"/>
            <a:ext cx="1315720" cy="578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估算透射率</a:t>
            </a:r>
            <a:endParaRPr lang="en-US" altLang="zh-CN" sz="1600" dirty="0" smtClean="0"/>
          </a:p>
        </p:txBody>
      </p:sp>
      <p:sp>
        <p:nvSpPr>
          <p:cNvPr id="15" name="圆角矩形 14"/>
          <p:cNvSpPr/>
          <p:nvPr/>
        </p:nvSpPr>
        <p:spPr>
          <a:xfrm>
            <a:off x="3277369" y="3926744"/>
            <a:ext cx="1315720" cy="578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优化透射率</a:t>
            </a:r>
            <a:endParaRPr lang="en-US" altLang="zh-CN" sz="1600" dirty="0" smtClean="0"/>
          </a:p>
        </p:txBody>
      </p:sp>
      <p:sp>
        <p:nvSpPr>
          <p:cNvPr id="16" name="圆角矩形 15"/>
          <p:cNvSpPr/>
          <p:nvPr/>
        </p:nvSpPr>
        <p:spPr>
          <a:xfrm>
            <a:off x="3276016" y="5579722"/>
            <a:ext cx="1315720" cy="578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估算大气光</a:t>
            </a:r>
            <a:endParaRPr lang="en-US" altLang="zh-CN" sz="1600" dirty="0" smtClean="0"/>
          </a:p>
        </p:txBody>
      </p:sp>
      <p:sp>
        <p:nvSpPr>
          <p:cNvPr id="18" name="圆角矩形 17"/>
          <p:cNvSpPr/>
          <p:nvPr/>
        </p:nvSpPr>
        <p:spPr>
          <a:xfrm>
            <a:off x="1986280" y="3836938"/>
            <a:ext cx="1097280" cy="454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观察发现</a:t>
            </a:r>
            <a:endParaRPr lang="en-US" altLang="zh-CN" sz="1600" dirty="0" smtClean="0"/>
          </a:p>
        </p:txBody>
      </p:sp>
      <p:sp>
        <p:nvSpPr>
          <p:cNvPr id="19" name="圆角矩形 18"/>
          <p:cNvSpPr/>
          <p:nvPr/>
        </p:nvSpPr>
        <p:spPr>
          <a:xfrm>
            <a:off x="1948180" y="4690378"/>
            <a:ext cx="1097280" cy="50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产生原因</a:t>
            </a:r>
            <a:endParaRPr lang="en-US" altLang="zh-CN" sz="1600" dirty="0" smtClean="0"/>
          </a:p>
        </p:txBody>
      </p:sp>
      <p:sp>
        <p:nvSpPr>
          <p:cNvPr id="20" name="圆角矩形 19"/>
          <p:cNvSpPr/>
          <p:nvPr/>
        </p:nvSpPr>
        <p:spPr>
          <a:xfrm>
            <a:off x="1986280" y="5702568"/>
            <a:ext cx="1097280" cy="50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/>
              <a:t>验证</a:t>
            </a:r>
            <a:endParaRPr lang="en-US" altLang="zh-CN" sz="1600" dirty="0" smtClean="0"/>
          </a:p>
        </p:txBody>
      </p:sp>
      <p:sp>
        <p:nvSpPr>
          <p:cNvPr id="21" name="左大括号 20"/>
          <p:cNvSpPr/>
          <p:nvPr/>
        </p:nvSpPr>
        <p:spPr>
          <a:xfrm>
            <a:off x="4499402" y="555143"/>
            <a:ext cx="396434" cy="238606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895836" y="1835927"/>
            <a:ext cx="1097280" cy="556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天空区域</a:t>
            </a:r>
            <a:endParaRPr lang="en-US" altLang="zh-CN" sz="1600" dirty="0" smtClean="0"/>
          </a:p>
        </p:txBody>
      </p:sp>
      <p:sp>
        <p:nvSpPr>
          <p:cNvPr id="24" name="圆角矩形 23"/>
          <p:cNvSpPr/>
          <p:nvPr/>
        </p:nvSpPr>
        <p:spPr>
          <a:xfrm>
            <a:off x="4898419" y="1124415"/>
            <a:ext cx="1097280" cy="556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应用先验</a:t>
            </a:r>
            <a:endParaRPr lang="en-US" altLang="zh-CN" sz="1600" dirty="0" smtClean="0"/>
          </a:p>
        </p:txBody>
      </p:sp>
      <p:sp>
        <p:nvSpPr>
          <p:cNvPr id="25" name="圆角矩形 24"/>
          <p:cNvSpPr/>
          <p:nvPr/>
        </p:nvSpPr>
        <p:spPr>
          <a:xfrm>
            <a:off x="4855714" y="378975"/>
            <a:ext cx="1376998" cy="556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计算暗通道</a:t>
            </a:r>
            <a:endParaRPr lang="en-US" altLang="zh-CN" sz="1600" dirty="0" smtClean="0"/>
          </a:p>
        </p:txBody>
      </p:sp>
      <p:sp>
        <p:nvSpPr>
          <p:cNvPr id="26" name="圆角矩形 25"/>
          <p:cNvSpPr/>
          <p:nvPr/>
        </p:nvSpPr>
        <p:spPr>
          <a:xfrm>
            <a:off x="4916015" y="2554325"/>
            <a:ext cx="1097280" cy="556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调节参数</a:t>
            </a:r>
            <a:endParaRPr lang="en-US" altLang="zh-CN" sz="1600" dirty="0" smtClean="0"/>
          </a:p>
        </p:txBody>
      </p:sp>
      <p:sp>
        <p:nvSpPr>
          <p:cNvPr id="27" name="左大括号 26"/>
          <p:cNvSpPr/>
          <p:nvPr/>
        </p:nvSpPr>
        <p:spPr>
          <a:xfrm>
            <a:off x="4647381" y="3238796"/>
            <a:ext cx="324802" cy="166335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972183" y="4489361"/>
            <a:ext cx="1097280" cy="556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用于优化透射率</a:t>
            </a:r>
            <a:endParaRPr lang="en-US" altLang="zh-CN" sz="1600" dirty="0" smtClean="0"/>
          </a:p>
        </p:txBody>
      </p:sp>
      <p:sp>
        <p:nvSpPr>
          <p:cNvPr id="29" name="圆角矩形 28"/>
          <p:cNvSpPr/>
          <p:nvPr/>
        </p:nvSpPr>
        <p:spPr>
          <a:xfrm>
            <a:off x="4976985" y="3841688"/>
            <a:ext cx="1097280" cy="556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封闭式结构抠图</a:t>
            </a:r>
            <a:endParaRPr lang="en-US" altLang="zh-CN" sz="1600" dirty="0" smtClean="0"/>
          </a:p>
        </p:txBody>
      </p:sp>
      <p:sp>
        <p:nvSpPr>
          <p:cNvPr id="30" name="圆角矩形 29"/>
          <p:cNvSpPr/>
          <p:nvPr/>
        </p:nvSpPr>
        <p:spPr>
          <a:xfrm>
            <a:off x="4985785" y="3226861"/>
            <a:ext cx="1097280" cy="556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抠图方程</a:t>
            </a:r>
            <a:endParaRPr lang="en-US" altLang="zh-CN" sz="1600" dirty="0" smtClean="0"/>
          </a:p>
        </p:txBody>
      </p:sp>
      <p:sp>
        <p:nvSpPr>
          <p:cNvPr id="31" name="左大括号 30"/>
          <p:cNvSpPr/>
          <p:nvPr/>
        </p:nvSpPr>
        <p:spPr>
          <a:xfrm>
            <a:off x="4680966" y="5199740"/>
            <a:ext cx="291217" cy="122840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972183" y="5129051"/>
            <a:ext cx="1246211" cy="556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忽略太阳光</a:t>
            </a:r>
            <a:endParaRPr lang="en-US" altLang="zh-CN" sz="1600" dirty="0" smtClean="0"/>
          </a:p>
        </p:txBody>
      </p:sp>
      <p:sp>
        <p:nvSpPr>
          <p:cNvPr id="33" name="圆角矩形 32"/>
          <p:cNvSpPr/>
          <p:nvPr/>
        </p:nvSpPr>
        <p:spPr>
          <a:xfrm>
            <a:off x="4985785" y="5959226"/>
            <a:ext cx="1246211" cy="556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用暗通道</a:t>
            </a:r>
            <a:endParaRPr lang="en-US" altLang="zh-CN" sz="1600" dirty="0" smtClean="0"/>
          </a:p>
        </p:txBody>
      </p:sp>
      <p:sp>
        <p:nvSpPr>
          <p:cNvPr id="35" name="圆角矩形 34"/>
          <p:cNvSpPr/>
          <p:nvPr/>
        </p:nvSpPr>
        <p:spPr>
          <a:xfrm>
            <a:off x="6380003" y="1788109"/>
            <a:ext cx="1129127" cy="5082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复原图像</a:t>
            </a:r>
            <a:endParaRPr lang="en-US" altLang="zh-CN" sz="1600" dirty="0" smtClean="0"/>
          </a:p>
        </p:txBody>
      </p:sp>
      <p:sp>
        <p:nvSpPr>
          <p:cNvPr id="36" name="左大括号 35"/>
          <p:cNvSpPr/>
          <p:nvPr/>
        </p:nvSpPr>
        <p:spPr>
          <a:xfrm>
            <a:off x="6929424" y="3739710"/>
            <a:ext cx="589280" cy="108712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867086" y="1252413"/>
            <a:ext cx="1246211" cy="454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设置阈值</a:t>
            </a:r>
            <a:endParaRPr lang="en-US" altLang="zh-CN" sz="1600" dirty="0" smtClean="0"/>
          </a:p>
        </p:txBody>
      </p:sp>
      <p:sp>
        <p:nvSpPr>
          <p:cNvPr id="39" name="圆角矩形 38"/>
          <p:cNvSpPr/>
          <p:nvPr/>
        </p:nvSpPr>
        <p:spPr>
          <a:xfrm>
            <a:off x="7879799" y="2285431"/>
            <a:ext cx="1246211" cy="454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增强曝光</a:t>
            </a:r>
            <a:endParaRPr lang="en-US" altLang="zh-CN" sz="1600" dirty="0" smtClean="0"/>
          </a:p>
        </p:txBody>
      </p:sp>
      <p:sp>
        <p:nvSpPr>
          <p:cNvPr id="40" name="圆角矩形 39"/>
          <p:cNvSpPr/>
          <p:nvPr/>
        </p:nvSpPr>
        <p:spPr>
          <a:xfrm>
            <a:off x="7532306" y="3584816"/>
            <a:ext cx="1213191" cy="536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分块尺寸的影响</a:t>
            </a:r>
            <a:endParaRPr lang="en-US" altLang="zh-CN" sz="1600" dirty="0" smtClean="0"/>
          </a:p>
        </p:txBody>
      </p:sp>
      <p:sp>
        <p:nvSpPr>
          <p:cNvPr id="41" name="圆角矩形 40"/>
          <p:cNvSpPr/>
          <p:nvPr/>
        </p:nvSpPr>
        <p:spPr>
          <a:xfrm>
            <a:off x="7532306" y="4447489"/>
            <a:ext cx="1246211" cy="454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/>
              <a:t>存在的缺陷</a:t>
            </a:r>
            <a:endParaRPr lang="en-US" altLang="zh-CN" sz="1600" dirty="0" smtClean="0"/>
          </a:p>
        </p:txBody>
      </p:sp>
      <p:sp>
        <p:nvSpPr>
          <p:cNvPr id="42" name="左大括号 41"/>
          <p:cNvSpPr/>
          <p:nvPr/>
        </p:nvSpPr>
        <p:spPr>
          <a:xfrm>
            <a:off x="7569588" y="1525538"/>
            <a:ext cx="310211" cy="10170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5686" y="236851"/>
            <a:ext cx="257556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latin typeface="+mn-ea"/>
              </a:rPr>
              <a:t>PPT</a:t>
            </a:r>
            <a:r>
              <a:rPr lang="zh-CN" altLang="en-US" sz="3600" dirty="0" smtClean="0">
                <a:latin typeface="+mn-ea"/>
              </a:rPr>
              <a:t>结构图</a:t>
            </a:r>
            <a:endParaRPr lang="zh-CN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984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0518" y="369982"/>
            <a:ext cx="7886700" cy="98302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Image Formation Model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1758" y="1159998"/>
                <a:ext cx="7886700" cy="339772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3300" dirty="0" smtClean="0"/>
                  <a:t> </a:t>
                </a:r>
                <a:r>
                  <a:rPr lang="en-US" altLang="zh-CN" sz="3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3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mage</a:t>
                </a:r>
                <a:r>
                  <a:rPr lang="en-US" altLang="zh-CN" sz="3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degradation </a:t>
                </a:r>
                <a:r>
                  <a:rPr lang="en-US" altLang="zh-CN" sz="3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</a:p>
              <a:p>
                <a:pPr marL="457200" lvl="1" indent="0">
                  <a:lnSpc>
                    <a:spcPct val="160000"/>
                  </a:lnSpc>
                  <a:spcAft>
                    <a:spcPts val="1200"/>
                  </a:spcAft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The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degradation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processing of image can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modeled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degradation function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additive noise term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algn="ctr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457200" lvl="1" indent="0" algn="just">
                  <a:spcAft>
                    <a:spcPts val="1200"/>
                  </a:spcAft>
                  <a:buNone/>
                </a:pPr>
                <a:r>
                  <a:rPr lang="en-US" altLang="zh-CN" b="0" dirty="0" smtClean="0"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</a:t>
                </a:r>
              </a:p>
              <a:p>
                <a:pPr marL="457200" lvl="1" indent="0">
                  <a:lnSpc>
                    <a:spcPct val="160000"/>
                  </a:lnSpc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non-degraded value,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degraded value,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additive noise,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system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function.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758" y="1159998"/>
                <a:ext cx="7886700" cy="3397722"/>
              </a:xfrm>
              <a:blipFill rotWithShape="0">
                <a:blip r:embed="rId2"/>
                <a:stretch>
                  <a:fillRect l="-1391" t="-5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096110" y="5442260"/>
                <a:ext cx="10902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110" y="5442260"/>
                <a:ext cx="109024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469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>
            <a:stCxn id="4" idx="3"/>
          </p:cNvCxnSpPr>
          <p:nvPr/>
        </p:nvCxnSpPr>
        <p:spPr>
          <a:xfrm flipV="1">
            <a:off x="2186355" y="5673092"/>
            <a:ext cx="45720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90092" y="5452270"/>
                <a:ext cx="1711570" cy="4616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92" y="5452270"/>
                <a:ext cx="171157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92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/>
          <p:cNvSpPr/>
          <p:nvPr/>
        </p:nvSpPr>
        <p:spPr>
          <a:xfrm>
            <a:off x="5169876" y="5413469"/>
            <a:ext cx="504092" cy="4616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+</a:t>
            </a:r>
            <a:endParaRPr lang="zh-CN" altLang="en-US" sz="2800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4595446" y="5644302"/>
            <a:ext cx="480646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12" idx="0"/>
          </p:cNvCxnSpPr>
          <p:nvPr/>
        </p:nvCxnSpPr>
        <p:spPr>
          <a:xfrm>
            <a:off x="5421922" y="5075211"/>
            <a:ext cx="0" cy="338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873868" y="4585633"/>
                <a:ext cx="1107831" cy="4616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868" y="4585633"/>
                <a:ext cx="110783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595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 flipV="1">
            <a:off x="5741376" y="5644302"/>
            <a:ext cx="480646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6289430" y="5436034"/>
                <a:ext cx="10902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30" y="5436034"/>
                <a:ext cx="1090245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676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流程图: 联系 4"/>
          <p:cNvSpPr/>
          <p:nvPr/>
        </p:nvSpPr>
        <p:spPr>
          <a:xfrm>
            <a:off x="581758" y="1183833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2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6877" y="1266092"/>
            <a:ext cx="8710245" cy="2192215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lnSpc>
                <a:spcPct val="16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感谢</a:t>
            </a:r>
            <a:r>
              <a:rPr lang="zh-CN" altLang="en-US" b="1" dirty="0" smtClean="0"/>
              <a:t>何恺明</a:t>
            </a:r>
            <a:r>
              <a:rPr lang="zh-CN" altLang="en-US" b="1" dirty="0"/>
              <a:t>、</a:t>
            </a:r>
            <a:r>
              <a:rPr lang="zh-CN" altLang="en-US" b="1" dirty="0" smtClean="0"/>
              <a:t>孙剑</a:t>
            </a:r>
            <a:r>
              <a:rPr lang="zh-CN" altLang="en-US" b="1" dirty="0"/>
              <a:t>、</a:t>
            </a:r>
            <a:r>
              <a:rPr lang="zh-CN" altLang="en-US" b="1" dirty="0" smtClean="0"/>
              <a:t>汤晓鸥</a:t>
            </a:r>
            <a:r>
              <a:rPr lang="zh-CN" altLang="en-US" dirty="0" smtClean="0"/>
              <a:t>三位大师的这篇论文，</a:t>
            </a:r>
            <a:r>
              <a:rPr lang="zh-CN" altLang="en-US" dirty="0"/>
              <a:t>让</a:t>
            </a:r>
            <a:r>
              <a:rPr lang="zh-CN" altLang="en-US" dirty="0" smtClean="0"/>
              <a:t>我从中学到了不少东西，另外非常感谢我的老师郑海永的悉心指导。</a:t>
            </a:r>
            <a:r>
              <a:rPr lang="en-US" altLang="zh-CN" dirty="0"/>
              <a:t> PPT</a:t>
            </a:r>
            <a:r>
              <a:rPr lang="zh-CN" altLang="en-US" dirty="0"/>
              <a:t>的大部分内容用的也是这篇论文的</a:t>
            </a:r>
            <a:r>
              <a:rPr lang="zh-CN" altLang="en-US" dirty="0" smtClean="0"/>
              <a:t>原文，少部分引用了其他几篇论文，其中一部分雾图是从网上下载的。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80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09" y="4149968"/>
            <a:ext cx="3962402" cy="2614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>
                <a:spLocks noGrp="1"/>
              </p:cNvSpPr>
              <p:nvPr/>
            </p:nvSpPr>
            <p:spPr>
              <a:xfrm>
                <a:off x="642572" y="889366"/>
                <a:ext cx="8022981" cy="40694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Attenuation of  light in atmosphere: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The radiant intensity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 in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direction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observer is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zh-CN" sz="2400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sz="2400" dirty="0" smtClean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400" dirty="0" smtClean="0"/>
                  <a:t>	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wavelength of the light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angle as shown in the picture,</a:t>
                </a:r>
              </a:p>
              <a:p>
                <a:pPr marL="0" indent="0">
                  <a:buNone/>
                </a:pPr>
                <a:r>
                  <a:rPr lang="en-US" altLang="zh-CN" sz="2000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scattering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radiant intensity of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incident light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2" y="889366"/>
                <a:ext cx="8022981" cy="4069496"/>
              </a:xfrm>
              <a:prstGeom prst="rect">
                <a:avLst/>
              </a:prstGeom>
              <a:blipFill rotWithShape="0">
                <a:blip r:embed="rId4"/>
                <a:stretch>
                  <a:fillRect l="-1367" t="-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流程图: 联系 5"/>
          <p:cNvSpPr/>
          <p:nvPr/>
        </p:nvSpPr>
        <p:spPr>
          <a:xfrm>
            <a:off x="642571" y="984540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262" y="0"/>
            <a:ext cx="327073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Quoted from  Shree </a:t>
            </a: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Nayar and Srinivasa G. Narasimhan </a:t>
            </a:r>
            <a:r>
              <a:rPr lang="en-US" altLang="zh-CN" dirty="0" smtClean="0"/>
              <a:t>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in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 Weather</a:t>
            </a:r>
            <a:r>
              <a:rPr lang="en-US" altLang="zh-CN" dirty="0" smtClean="0"/>
              <a:t>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32" y="3376246"/>
            <a:ext cx="5040924" cy="3282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/>
            </p:nvSpPr>
            <p:spPr>
              <a:xfrm>
                <a:off x="640375" y="488780"/>
                <a:ext cx="8022981" cy="4528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The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intensity scattered by the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lamina is 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400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𝑑𝑥</m:t>
                    </m:r>
                  </m:oMath>
                </a14:m>
                <a:endParaRPr lang="en-US" altLang="zh-CN" sz="240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The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flux(in all directions)scattered by this lamina is: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𝑑𝑥</m:t>
                    </m:r>
                  </m:oMath>
                </a14:m>
                <a:endParaRPr lang="en-US" altLang="zh-CN" sz="2000" dirty="0" smtClean="0"/>
              </a:p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scattering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coefficient.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Then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𝑑𝑥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By integrating the limits </a:t>
                </a:r>
                <a:r>
                  <a:rPr lang="en-US" altLang="zh-CN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 and </a:t>
                </a:r>
                <a:r>
                  <a:rPr lang="en-US" altLang="zh-CN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,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get:</a:t>
                </a:r>
              </a:p>
              <a:p>
                <a:pPr marL="0" indent="0">
                  <a:buNone/>
                </a:pPr>
                <a:r>
                  <a:rPr lang="en-US" altLang="zh-CN" sz="2000" b="0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altLang="zh-CN" sz="2000" dirty="0"/>
              </a:p>
              <a:p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" y="488780"/>
                <a:ext cx="8022981" cy="4528806"/>
              </a:xfrm>
              <a:prstGeom prst="rect">
                <a:avLst/>
              </a:prstGeom>
              <a:blipFill rotWithShape="0">
                <a:blip r:embed="rId3"/>
                <a:stretch>
                  <a:fillRect t="-1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 5"/>
              <p:cNvSpPr/>
              <p:nvPr/>
            </p:nvSpPr>
            <p:spPr>
              <a:xfrm>
                <a:off x="640375" y="4681207"/>
                <a:ext cx="3071447" cy="9847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dirty="0" smtClean="0"/>
                  <a:t> is transmission, and is written as </a:t>
                </a:r>
                <a:r>
                  <a:rPr lang="en-US" altLang="zh-CN" i="1" dirty="0" smtClean="0"/>
                  <a:t>t(x) </a:t>
                </a:r>
                <a:r>
                  <a:rPr lang="en-US" altLang="zh-CN" dirty="0" smtClean="0"/>
                  <a:t>in the paper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圆角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" y="4681207"/>
                <a:ext cx="3071447" cy="984738"/>
              </a:xfrm>
              <a:prstGeom prst="roundRect">
                <a:avLst/>
              </a:prstGeom>
              <a:blipFill rotWithShape="0">
                <a:blip r:embed="rId4"/>
                <a:stretch>
                  <a:fillRect r="-1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37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57" y="3946967"/>
            <a:ext cx="4171952" cy="2911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110762" y="480645"/>
                <a:ext cx="7886700" cy="490024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Airlight</a:t>
                </a:r>
                <a:r>
                  <a:rPr lang="en-US" altLang="zh-C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Caused by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scattering of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environmental illumination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	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particles.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		Increases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pathlength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Irrespective type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environmental illumination incident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upon </a:t>
                </a:r>
                <a:r>
                  <a:rPr lang="en-US" altLang="zh-CN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dV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its intensity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b="0" dirty="0" smtClean="0"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2000" b="0" dirty="0" smtClean="0"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:r>
                  <a:rPr lang="en-US" altLang="zh-CN" sz="2000" b="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𝑑𝑉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𝑑𝑥𝑘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2000" b="0" dirty="0" smtClean="0"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zh-CN" altLang="en-US" sz="2000" dirty="0" smtClean="0"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2000" dirty="0" smtClean="0"/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total scattering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coefficient,</a:t>
                </a:r>
                <a:r>
                  <a:rPr lang="en-US" altLang="zh-CN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proportionality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</a:t>
                </a:r>
              </a:p>
              <a:p>
                <a:pPr marL="0" indent="0">
                  <a:buNone/>
                </a:pP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0762" y="480645"/>
                <a:ext cx="7886700" cy="4900247"/>
              </a:xfrm>
              <a:blipFill rotWithShape="0">
                <a:blip r:embed="rId4"/>
                <a:stretch>
                  <a:fillRect l="-1391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流程图: 联系 4"/>
          <p:cNvSpPr/>
          <p:nvPr/>
        </p:nvSpPr>
        <p:spPr>
          <a:xfrm>
            <a:off x="1110762" y="644769"/>
            <a:ext cx="222738" cy="249076"/>
          </a:xfrm>
          <a:prstGeom prst="flowChartConnector">
            <a:avLst/>
          </a:prstGeom>
          <a:solidFill>
            <a:srgbClr val="018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15342" y="1034561"/>
            <a:ext cx="991526" cy="539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0762" y="1858108"/>
            <a:ext cx="1737945" cy="539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haracteristic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73262" y="0"/>
            <a:ext cx="327073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Quoted from  Shree </a:t>
            </a: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Nayar and Srinivasa G. Narasimhan </a:t>
            </a:r>
            <a:r>
              <a:rPr lang="en-US" altLang="zh-CN" dirty="0" smtClean="0"/>
              <a:t>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in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 Weather</a:t>
            </a:r>
            <a:r>
              <a:rPr lang="en-US" altLang="zh-CN" dirty="0" smtClean="0"/>
              <a:t>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8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9938" y="758825"/>
                <a:ext cx="82105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View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element </a:t>
                </a:r>
                <a:r>
                  <a:rPr lang="en-US" altLang="zh-CN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dV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a source with intensity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𝑑𝐼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irradiance it produces is: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𝑑𝐸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𝑑𝐼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radiance of </a:t>
                </a:r>
                <a:r>
                  <a:rPr lang="en-US" altLang="zh-CN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dV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is:</a:t>
                </a:r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𝑑𝐸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𝑑𝐼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938" y="758825"/>
                <a:ext cx="8210550" cy="4351338"/>
              </a:xfrm>
              <a:blipFill rotWithShape="0">
                <a:blip r:embed="rId2"/>
                <a:stretch>
                  <a:fillRect l="-817" t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00" y="3638917"/>
            <a:ext cx="4488475" cy="29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16927" y="777100"/>
                <a:ext cx="7886700" cy="453345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Then we get: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𝑑𝑥</m:t>
                      </m:r>
                    </m:oMath>
                  </m:oMathPara>
                </a14:m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 smtClean="0"/>
                  <a:t> 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Integrating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expression: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1800"/>
                  </a:spcAft>
                  <a:buNone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Setting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get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Rewrite the expression: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927" y="777100"/>
                <a:ext cx="7886700" cy="4533454"/>
              </a:xfrm>
              <a:blipFill rotWithShape="0">
                <a:blip r:embed="rId2"/>
                <a:stretch>
                  <a:fillRect t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单圆角矩形 3"/>
              <p:cNvSpPr/>
              <p:nvPr/>
            </p:nvSpPr>
            <p:spPr>
              <a:xfrm>
                <a:off x="1735015" y="4149969"/>
                <a:ext cx="5094048" cy="808892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atmospheric light 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单圆角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15" y="4149969"/>
                <a:ext cx="5094048" cy="808892"/>
              </a:xfrm>
              <a:prstGeom prst="round1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3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1818</TotalTime>
  <Words>1269</Words>
  <Application>Microsoft Office PowerPoint</Application>
  <PresentationFormat>全屏显示(4:3)</PresentationFormat>
  <Paragraphs>290</Paragraphs>
  <Slides>40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宋体</vt:lpstr>
      <vt:lpstr>Arial</vt:lpstr>
      <vt:lpstr>Calibri</vt:lpstr>
      <vt:lpstr>Calibri Light</vt:lpstr>
      <vt:lpstr>Cambria Math</vt:lpstr>
      <vt:lpstr>Tahoma</vt:lpstr>
      <vt:lpstr>Times New Roman</vt:lpstr>
      <vt:lpstr>Office 主题</vt:lpstr>
      <vt:lpstr>Equation</vt:lpstr>
      <vt:lpstr>Single Image Haze Removal Using Dark Channel Prior</vt:lpstr>
      <vt:lpstr>PowerPoint 演示文稿</vt:lpstr>
      <vt:lpstr>content</vt:lpstr>
      <vt:lpstr>The Standard Image Formation Model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Dark channel pror </vt:lpstr>
      <vt:lpstr>PowerPoint 演示文稿</vt:lpstr>
      <vt:lpstr>PowerPoint 演示文稿</vt:lpstr>
      <vt:lpstr>PowerPoint 演示文稿</vt:lpstr>
      <vt:lpstr>Estimating the Transmission</vt:lpstr>
      <vt:lpstr>PowerPoint 演示文稿</vt:lpstr>
      <vt:lpstr>PowerPoint 演示文稿</vt:lpstr>
      <vt:lpstr>PowerPoint 演示文稿</vt:lpstr>
      <vt:lpstr>PowerPoint 演示文稿</vt:lpstr>
      <vt:lpstr>Soft matting: optimize t ̃("x" 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Estimating the Atmospheric Light</vt:lpstr>
      <vt:lpstr>PowerPoint 演示文稿</vt:lpstr>
      <vt:lpstr>PowerPoint 演示文稿</vt:lpstr>
      <vt:lpstr>PowerPoint 演示文稿</vt:lpstr>
      <vt:lpstr>PowerPoint 演示文稿</vt:lpstr>
      <vt:lpstr>Recovering the Scene Radiance</vt:lpstr>
      <vt:lpstr>PowerPoint 演示文稿</vt:lpstr>
      <vt:lpstr>Patch Size</vt:lpstr>
      <vt:lpstr>PowerPoint 演示文稿</vt:lpstr>
      <vt:lpstr>PowerPoint 演示文稿</vt:lpstr>
      <vt:lpstr>Drawbacks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基于暗原色先验的单一图像去雾</dc:title>
  <dc:creator>Owner</dc:creator>
  <cp:lastModifiedBy>Owner</cp:lastModifiedBy>
  <cp:revision>202</cp:revision>
  <dcterms:created xsi:type="dcterms:W3CDTF">2015-05-29T13:51:00Z</dcterms:created>
  <dcterms:modified xsi:type="dcterms:W3CDTF">2015-06-03T01:56:55Z</dcterms:modified>
</cp:coreProperties>
</file>